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414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43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34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67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766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94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78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68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612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149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705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79F6-353E-4944-B498-051EC067A2C2}" type="datetimeFigureOut">
              <a:rPr lang="en-IE" smtClean="0"/>
              <a:t>18/04/2020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F73A-1D4F-48FD-AE7D-2F53D72E0B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402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5225" y="3007893"/>
            <a:ext cx="4551197" cy="923174"/>
          </a:xfrm>
        </p:spPr>
        <p:txBody>
          <a:bodyPr>
            <a:noAutofit/>
          </a:bodyPr>
          <a:lstStyle/>
          <a:p>
            <a:pPr algn="l"/>
            <a:r>
              <a:rPr lang="en-IE" sz="7200" dirty="0">
                <a:latin typeface="Calibri" panose="020F0502020204030204" pitchFamily="34" charset="0"/>
              </a:rPr>
              <a:t>Gramadach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52" y="3007893"/>
            <a:ext cx="3330426" cy="8339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8281" y="3826041"/>
            <a:ext cx="13580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600" dirty="0">
                <a:solidFill>
                  <a:prstClr val="black"/>
                </a:solidFill>
              </a:rPr>
              <a:t>cuid a sé</a:t>
            </a:r>
          </a:p>
        </p:txBody>
      </p:sp>
    </p:spTree>
    <p:extLst>
      <p:ext uri="{BB962C8B-B14F-4D97-AF65-F5344CB8AC3E}">
        <p14:creationId xmlns:p14="http://schemas.microsoft.com/office/powerpoint/2010/main" val="329793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211555"/>
            <a:ext cx="11244945" cy="1215556"/>
          </a:xfrm>
        </p:spPr>
        <p:txBody>
          <a:bodyPr>
            <a:noAutofit/>
          </a:bodyPr>
          <a:lstStyle/>
          <a:p>
            <a:r>
              <a:rPr lang="en-IE" sz="3600" dirty="0"/>
              <a:t>An Aimsir </a:t>
            </a:r>
            <a:r>
              <a:rPr lang="en-IE" sz="3600" dirty="0" err="1"/>
              <a:t>Fháistineach</a:t>
            </a:r>
            <a:r>
              <a:rPr lang="en-IE" sz="3600" dirty="0"/>
              <a:t>– </a:t>
            </a:r>
            <a:r>
              <a:rPr lang="en-IE" sz="3600" dirty="0" err="1"/>
              <a:t>Amárach</a:t>
            </a:r>
            <a:r>
              <a:rPr lang="en-IE" sz="3600" dirty="0"/>
              <a:t> </a:t>
            </a:r>
            <a:r>
              <a:rPr lang="en-IE" sz="3600" i="1" dirty="0">
                <a:solidFill>
                  <a:schemeClr val="bg2">
                    <a:lumMod val="50000"/>
                  </a:schemeClr>
                </a:solidFill>
              </a:rPr>
              <a:t>(Future Tense - Tomorrow)</a:t>
            </a:r>
            <a:br>
              <a:rPr lang="en-IE" sz="36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IE" sz="3200" b="1" i="1" dirty="0"/>
              <a:t>1 syllable broad verbs</a:t>
            </a:r>
            <a:endParaRPr lang="en-IE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48649" y="2383225"/>
            <a:ext cx="10903085" cy="1367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In the future tense, there is no need to add a </a:t>
            </a:r>
            <a:r>
              <a:rPr lang="en-IE" sz="1800" dirty="0">
                <a:solidFill>
                  <a:srgbClr val="FF0000"/>
                </a:solidFill>
              </a:rPr>
              <a:t>h</a:t>
            </a:r>
            <a:r>
              <a:rPr lang="en-IE" sz="1800" dirty="0"/>
              <a:t> like we did in the past tense.</a:t>
            </a:r>
          </a:p>
          <a:p>
            <a:pPr marL="0" indent="0">
              <a:buNone/>
            </a:pPr>
            <a:r>
              <a:rPr lang="en-IE" sz="1800" dirty="0"/>
              <a:t>Instead, we add an ending to the root of the verb. There are four different endings in the present tense. For 1 syllable broad verbs in the future tense, we add 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to the end of the root verb.</a:t>
            </a:r>
          </a:p>
          <a:p>
            <a:pPr marL="0" indent="0">
              <a:buNone/>
            </a:pPr>
            <a:r>
              <a:rPr lang="en-IE" sz="1800" dirty="0"/>
              <a:t>For example Glan becomes 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Will clean</a:t>
            </a:r>
            <a:endParaRPr lang="en-IE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198" y="3750907"/>
            <a:ext cx="951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The other difficult part is when we want to say “we” do something in the present tense. With </a:t>
            </a:r>
            <a:r>
              <a:rPr lang="en-IE" i="1" u="sng" dirty="0"/>
              <a:t>broad</a:t>
            </a:r>
          </a:p>
          <a:p>
            <a:r>
              <a:rPr lang="en-IE" dirty="0"/>
              <a:t>verbs in the future tense, we add </a:t>
            </a:r>
            <a:r>
              <a:rPr lang="en-IE" dirty="0" err="1">
                <a:solidFill>
                  <a:srgbClr val="FF0000"/>
                </a:solidFill>
              </a:rPr>
              <a:t>faimid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/>
              <a:t>onto the end of the stem of the verb.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198" y="4358765"/>
            <a:ext cx="524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For example Glan becomes </a:t>
            </a:r>
            <a:r>
              <a:rPr lang="en-IE" dirty="0" err="1"/>
              <a:t>Glan</a:t>
            </a:r>
            <a:r>
              <a:rPr lang="en-IE" dirty="0" err="1">
                <a:solidFill>
                  <a:srgbClr val="FF0000"/>
                </a:solidFill>
              </a:rPr>
              <a:t>faimid</a:t>
            </a:r>
            <a:r>
              <a:rPr lang="en-IE" dirty="0"/>
              <a:t> </a:t>
            </a:r>
            <a:r>
              <a:rPr lang="en-IE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We will clean</a:t>
            </a:r>
          </a:p>
        </p:txBody>
      </p:sp>
    </p:spTree>
    <p:extLst>
      <p:ext uri="{BB962C8B-B14F-4D97-AF65-F5344CB8AC3E}">
        <p14:creationId xmlns:p14="http://schemas.microsoft.com/office/powerpoint/2010/main" val="38597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211555"/>
            <a:ext cx="11353802" cy="1215556"/>
          </a:xfrm>
        </p:spPr>
        <p:txBody>
          <a:bodyPr>
            <a:noAutofit/>
          </a:bodyPr>
          <a:lstStyle/>
          <a:p>
            <a:r>
              <a:rPr lang="en-IE" sz="3600" dirty="0"/>
              <a:t>An Aimsir </a:t>
            </a:r>
            <a:r>
              <a:rPr lang="en-IE" sz="3600" dirty="0" err="1"/>
              <a:t>Fháistineach</a:t>
            </a:r>
            <a:r>
              <a:rPr lang="en-IE" sz="3600" dirty="0"/>
              <a:t>– </a:t>
            </a:r>
            <a:r>
              <a:rPr lang="en-IE" sz="3600" dirty="0" err="1"/>
              <a:t>Amárach</a:t>
            </a:r>
            <a:r>
              <a:rPr lang="en-IE" sz="3600" dirty="0"/>
              <a:t> </a:t>
            </a:r>
            <a:r>
              <a:rPr lang="en-IE" sz="3600" i="1" dirty="0">
                <a:solidFill>
                  <a:schemeClr val="bg2">
                    <a:lumMod val="50000"/>
                  </a:schemeClr>
                </a:solidFill>
              </a:rPr>
              <a:t>(Future Tense - Tomorrow)</a:t>
            </a:r>
            <a:br>
              <a:rPr lang="en-IE" sz="36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IE" sz="3200" b="1" i="1" dirty="0"/>
              <a:t>1 syllable broad verbs</a:t>
            </a:r>
            <a:endParaRPr lang="en-IE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9987" y="2373894"/>
            <a:ext cx="10525368" cy="2813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/>
              <a:t>Ceisteach agus Diúltach </a:t>
            </a:r>
            <a:r>
              <a:rPr lang="en-IE" sz="1800" dirty="0">
                <a:solidFill>
                  <a:schemeClr val="bg2">
                    <a:lumMod val="50000"/>
                  </a:schemeClr>
                </a:solidFill>
              </a:rPr>
              <a:t>(Questions and Negative)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dirty="0"/>
              <a:t>To ask a question in the future tense, we put </a:t>
            </a:r>
            <a:r>
              <a:rPr lang="en-IE" sz="1800" i="1" dirty="0">
                <a:solidFill>
                  <a:srgbClr val="FF0000"/>
                </a:solidFill>
              </a:rPr>
              <a:t>An</a:t>
            </a:r>
            <a:r>
              <a:rPr lang="en-IE" sz="1800" dirty="0"/>
              <a:t> before and 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after the verb e.g. </a:t>
            </a:r>
            <a:r>
              <a:rPr lang="en-IE" sz="1800" dirty="0">
                <a:solidFill>
                  <a:srgbClr val="FF0000"/>
                </a:solidFill>
              </a:rPr>
              <a:t>An</a:t>
            </a:r>
            <a:r>
              <a:rPr lang="en-IE" sz="1800" dirty="0"/>
              <a:t> 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tú?  - </a:t>
            </a:r>
            <a:r>
              <a:rPr lang="en-IE" sz="1800" dirty="0">
                <a:solidFill>
                  <a:schemeClr val="bg2">
                    <a:lumMod val="50000"/>
                  </a:schemeClr>
                </a:solidFill>
              </a:rPr>
              <a:t>Will you clean?</a:t>
            </a:r>
            <a:endParaRPr lang="en-IE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1800" dirty="0"/>
              <a:t>To say that you didn’t do something, we put </a:t>
            </a:r>
            <a:r>
              <a:rPr lang="en-IE" sz="1800" i="1" dirty="0">
                <a:solidFill>
                  <a:srgbClr val="FF0000"/>
                </a:solidFill>
              </a:rPr>
              <a:t>Ní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before the word, a </a:t>
            </a:r>
            <a:r>
              <a:rPr lang="en-IE" sz="1800" dirty="0">
                <a:solidFill>
                  <a:srgbClr val="FF0000"/>
                </a:solidFill>
              </a:rPr>
              <a:t>h</a:t>
            </a:r>
            <a:r>
              <a:rPr lang="en-IE" sz="1800" dirty="0"/>
              <a:t> after the first letter and a 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at the end e.g. </a:t>
            </a:r>
            <a:r>
              <a:rPr lang="en-IE" sz="1800" dirty="0">
                <a:solidFill>
                  <a:srgbClr val="FF0000"/>
                </a:solidFill>
              </a:rPr>
              <a:t>Ní</a:t>
            </a:r>
            <a:r>
              <a:rPr lang="en-IE" sz="1800" dirty="0"/>
              <a:t> </a:t>
            </a:r>
            <a:r>
              <a:rPr lang="en-IE" sz="1800" dirty="0" err="1"/>
              <a:t>g</a:t>
            </a:r>
            <a:r>
              <a:rPr lang="en-IE" sz="1800" dirty="0" err="1">
                <a:solidFill>
                  <a:srgbClr val="FF0000"/>
                </a:solidFill>
              </a:rPr>
              <a:t>h</a:t>
            </a:r>
            <a:r>
              <a:rPr lang="en-IE" sz="1800" dirty="0" err="1"/>
              <a:t>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mé - </a:t>
            </a:r>
            <a:r>
              <a:rPr lang="en-IE" sz="1800" dirty="0">
                <a:solidFill>
                  <a:schemeClr val="bg2">
                    <a:lumMod val="50000"/>
                  </a:schemeClr>
                </a:solidFill>
              </a:rPr>
              <a:t>I will not clean</a:t>
            </a:r>
            <a:endParaRPr lang="en-IE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877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211555"/>
            <a:ext cx="11353802" cy="2091482"/>
          </a:xfrm>
        </p:spPr>
        <p:txBody>
          <a:bodyPr anchor="t">
            <a:noAutofit/>
          </a:bodyPr>
          <a:lstStyle/>
          <a:p>
            <a:r>
              <a:rPr lang="en-IE" sz="3600" dirty="0"/>
              <a:t>An Aimsir </a:t>
            </a:r>
            <a:r>
              <a:rPr lang="en-IE" sz="3600" dirty="0" err="1"/>
              <a:t>Fháistineach</a:t>
            </a:r>
            <a:r>
              <a:rPr lang="en-IE" sz="3600" dirty="0"/>
              <a:t> – </a:t>
            </a:r>
            <a:r>
              <a:rPr lang="en-IE" sz="3600" dirty="0" err="1"/>
              <a:t>Amárach</a:t>
            </a:r>
            <a:r>
              <a:rPr lang="en-IE" sz="3600" dirty="0"/>
              <a:t> </a:t>
            </a:r>
            <a:r>
              <a:rPr lang="en-IE" sz="3600" i="1" dirty="0">
                <a:solidFill>
                  <a:schemeClr val="bg2">
                    <a:lumMod val="50000"/>
                  </a:schemeClr>
                </a:solidFill>
              </a:rPr>
              <a:t>(Future Tense - Tomorrow)</a:t>
            </a:r>
            <a:br>
              <a:rPr lang="en-IE" sz="36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IE" sz="3200" b="1" i="1" dirty="0"/>
              <a:t>1 syllable broad verbs</a:t>
            </a:r>
            <a:br>
              <a:rPr lang="en-IE" sz="3600" b="1" i="1" dirty="0"/>
            </a:br>
            <a:r>
              <a:rPr lang="en-IE" sz="2800" dirty="0"/>
              <a:t>Cleachtadh - </a:t>
            </a:r>
            <a:r>
              <a:rPr lang="en-I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Practice</a:t>
            </a:r>
            <a:endParaRPr lang="en-IE" sz="2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2668552"/>
            <a:ext cx="10862389" cy="6074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1800" b="1" dirty="0"/>
              <a:t>ceap		</a:t>
            </a:r>
            <a:r>
              <a:rPr lang="en-IE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think		</a:t>
            </a:r>
            <a:r>
              <a:rPr lang="en-IE" sz="1800" b="1" dirty="0"/>
              <a:t>glan</a:t>
            </a:r>
            <a:r>
              <a:rPr lang="en-IE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en-IE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clean</a:t>
            </a:r>
            <a:r>
              <a:rPr lang="en-IE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en-IE" sz="1800" b="1" dirty="0"/>
              <a:t>dún		</a:t>
            </a:r>
            <a:r>
              <a:rPr lang="en-IE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will think</a:t>
            </a:r>
            <a:r>
              <a:rPr lang="en-I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mé</a:t>
            </a:r>
            <a:r>
              <a:rPr lang="en-I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will 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mé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I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</a:t>
            </a:r>
            <a:r>
              <a:rPr lang="en-IE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 will think</a:t>
            </a:r>
            <a:r>
              <a:rPr lang="en-IE" sz="1800" dirty="0"/>
              <a:t>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 will 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You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sé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 will think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sé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He will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sé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sí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 will think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sí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She will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sí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faimid</a:t>
            </a:r>
            <a:r>
              <a:rPr lang="en-IE" sz="1800" dirty="0"/>
              <a:t>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will think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faimid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We will 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faimid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We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sibh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You(pl) will think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sibh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You(pl) will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sibh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You (pl) will close</a:t>
            </a:r>
          </a:p>
          <a:p>
            <a:pPr marL="0" indent="0">
              <a:buNone/>
            </a:pP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siad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They will think	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siad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They will clean	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siad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They will close</a:t>
            </a:r>
          </a:p>
          <a:p>
            <a:pPr marL="0" indent="0">
              <a:buNone/>
            </a:pPr>
            <a:r>
              <a:rPr lang="en-IE" sz="1800" dirty="0"/>
              <a:t>An </a:t>
            </a:r>
            <a:r>
              <a:rPr lang="en-IE" sz="1800" dirty="0" err="1">
                <a:solidFill>
                  <a:srgbClr val="FF0000"/>
                </a:solidFill>
              </a:rPr>
              <a:t>g</a:t>
            </a:r>
            <a:r>
              <a:rPr lang="en-IE" sz="1800" dirty="0" err="1"/>
              <a:t>ceap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tú?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Will you think?	</a:t>
            </a:r>
            <a:r>
              <a:rPr lang="en-IE" sz="1800" dirty="0"/>
              <a:t>An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 err="1">
                <a:solidFill>
                  <a:srgbClr val="FF0000"/>
                </a:solidFill>
              </a:rPr>
              <a:t>n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tú?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Will you clean?	</a:t>
            </a:r>
            <a:r>
              <a:rPr lang="en-IE" sz="1800" dirty="0"/>
              <a:t>An </a:t>
            </a:r>
            <a:r>
              <a:rPr lang="en-IE" sz="1800" dirty="0" err="1">
                <a:solidFill>
                  <a:srgbClr val="FF0000"/>
                </a:solidFill>
              </a:rPr>
              <a:t>n</a:t>
            </a:r>
            <a:r>
              <a:rPr lang="en-IE" sz="1800" dirty="0" err="1"/>
              <a:t>dún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tú?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Will you close?</a:t>
            </a:r>
          </a:p>
          <a:p>
            <a:pPr marL="0" indent="0">
              <a:buNone/>
            </a:pPr>
            <a:r>
              <a:rPr lang="en-IE" sz="1800" dirty="0"/>
              <a:t>Ní </a:t>
            </a:r>
            <a:r>
              <a:rPr lang="en-IE" sz="1800" dirty="0" err="1"/>
              <a:t>c</a:t>
            </a:r>
            <a:r>
              <a:rPr lang="en-IE" sz="1800" dirty="0" err="1">
                <a:solidFill>
                  <a:srgbClr val="FF0000"/>
                </a:solidFill>
              </a:rPr>
              <a:t>h</a:t>
            </a:r>
            <a:r>
              <a:rPr lang="en-IE" sz="1800" dirty="0" err="1"/>
              <a:t>eap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mé	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will not think	</a:t>
            </a:r>
            <a:r>
              <a:rPr lang="en-IE" sz="1800" dirty="0"/>
              <a:t>Ní </a:t>
            </a:r>
            <a:r>
              <a:rPr lang="en-IE" sz="1800" dirty="0" err="1"/>
              <a:t>g</a:t>
            </a:r>
            <a:r>
              <a:rPr lang="en-IE" sz="1800" dirty="0" err="1">
                <a:solidFill>
                  <a:srgbClr val="FF0000"/>
                </a:solidFill>
              </a:rPr>
              <a:t>h</a:t>
            </a:r>
            <a:r>
              <a:rPr lang="en-IE" sz="1800" dirty="0" err="1"/>
              <a:t>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dirty="0"/>
              <a:t>sé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He will not clean	</a:t>
            </a:r>
            <a:r>
              <a:rPr lang="en-IE" sz="1800" dirty="0"/>
              <a:t>Ní </a:t>
            </a:r>
            <a:r>
              <a:rPr lang="en-IE" sz="1800" dirty="0" err="1"/>
              <a:t>d</a:t>
            </a:r>
            <a:r>
              <a:rPr lang="en-IE" sz="1800" dirty="0" err="1">
                <a:solidFill>
                  <a:srgbClr val="FF0000"/>
                </a:solidFill>
              </a:rPr>
              <a:t>h</a:t>
            </a:r>
            <a:r>
              <a:rPr lang="en-IE" sz="1800" dirty="0" err="1"/>
              <a:t>ún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mé</a:t>
            </a:r>
            <a:r>
              <a:rPr lang="en-IE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I will not close</a:t>
            </a:r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r>
              <a:rPr lang="en-IE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IE" sz="1800" i="1" dirty="0"/>
              <a:t>	</a:t>
            </a:r>
          </a:p>
          <a:p>
            <a:pPr marL="0" indent="0">
              <a:buNone/>
            </a:pPr>
            <a:r>
              <a:rPr lang="en-IE" sz="1800" i="1" dirty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01412" y="2668552"/>
            <a:ext cx="0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24327" y="2668552"/>
            <a:ext cx="37322" cy="3228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6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211555"/>
            <a:ext cx="11226283" cy="1215556"/>
          </a:xfrm>
        </p:spPr>
        <p:txBody>
          <a:bodyPr>
            <a:noAutofit/>
          </a:bodyPr>
          <a:lstStyle/>
          <a:p>
            <a:r>
              <a:rPr lang="en-IE" sz="3600" dirty="0"/>
              <a:t>An Aimsir </a:t>
            </a:r>
            <a:r>
              <a:rPr lang="en-IE" sz="3600" dirty="0" err="1"/>
              <a:t>Fháistineach</a:t>
            </a:r>
            <a:r>
              <a:rPr lang="en-IE" sz="3600" dirty="0"/>
              <a:t>– </a:t>
            </a:r>
            <a:r>
              <a:rPr lang="en-IE" sz="3600" dirty="0" err="1"/>
              <a:t>Amárach</a:t>
            </a:r>
            <a:r>
              <a:rPr lang="en-IE" sz="3600" dirty="0"/>
              <a:t> </a:t>
            </a:r>
            <a:r>
              <a:rPr lang="en-IE" sz="3600" i="1" dirty="0">
                <a:solidFill>
                  <a:schemeClr val="bg2">
                    <a:lumMod val="50000"/>
                  </a:schemeClr>
                </a:solidFill>
              </a:rPr>
              <a:t>(Future Tense - Tomorrow)</a:t>
            </a:r>
            <a:br>
              <a:rPr lang="en-IE" sz="36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IE" sz="3200" b="1" i="1" dirty="0"/>
              <a:t>1 syllable broad verbs</a:t>
            </a:r>
            <a:endParaRPr lang="en-IE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9987" y="2373894"/>
            <a:ext cx="10525368" cy="2813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E" sz="1800" dirty="0"/>
              <a:t>Quick Recap: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IE" sz="1800" dirty="0"/>
              <a:t>There is no need to add a ‘h’ like we did in the past tense.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IE" sz="1800" dirty="0"/>
              <a:t>To say something in the future tense, we add 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onto the root of the verb e.g. 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mé.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IE" sz="1800" dirty="0"/>
              <a:t>We add </a:t>
            </a:r>
            <a:r>
              <a:rPr lang="en-IE" sz="1800" dirty="0" err="1">
                <a:solidFill>
                  <a:srgbClr val="FF0000"/>
                </a:solidFill>
              </a:rPr>
              <a:t>faimid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to the root of the verb to say we will do something e.g. 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faimid</a:t>
            </a:r>
            <a:r>
              <a:rPr lang="en-IE" sz="1800" dirty="0"/>
              <a:t>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IE" sz="1800" dirty="0"/>
              <a:t>To ask a question, we use </a:t>
            </a:r>
            <a:r>
              <a:rPr lang="en-IE" sz="1800" dirty="0">
                <a:solidFill>
                  <a:srgbClr val="FF0000"/>
                </a:solidFill>
              </a:rPr>
              <a:t>An </a:t>
            </a:r>
            <a:r>
              <a:rPr lang="en-IE" sz="1800" dirty="0"/>
              <a:t>and an </a:t>
            </a:r>
            <a:r>
              <a:rPr lang="en-IE" sz="1800" dirty="0" err="1">
                <a:solidFill>
                  <a:srgbClr val="FF0000"/>
                </a:solidFill>
              </a:rPr>
              <a:t>urú</a:t>
            </a:r>
            <a:r>
              <a:rPr lang="en-IE" sz="1800" dirty="0">
                <a:solidFill>
                  <a:srgbClr val="FF0000"/>
                </a:solidFill>
              </a:rPr>
              <a:t> </a:t>
            </a:r>
            <a:r>
              <a:rPr lang="en-IE" sz="1800" dirty="0"/>
              <a:t>e.g.  </a:t>
            </a:r>
            <a:r>
              <a:rPr lang="en-IE" sz="1800" dirty="0">
                <a:solidFill>
                  <a:srgbClr val="FF0000"/>
                </a:solidFill>
              </a:rPr>
              <a:t>An</a:t>
            </a:r>
            <a:r>
              <a:rPr lang="en-IE" sz="1800" dirty="0"/>
              <a:t> </a:t>
            </a:r>
            <a:r>
              <a:rPr lang="en-IE" sz="1800" dirty="0" err="1">
                <a:solidFill>
                  <a:srgbClr val="FF0000"/>
                </a:solidFill>
              </a:rPr>
              <a:t>n</a:t>
            </a:r>
            <a:r>
              <a:rPr lang="en-IE" sz="1800" dirty="0" err="1"/>
              <a:t>glan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tú?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IE" sz="1800" dirty="0"/>
              <a:t>To say the negative, we use </a:t>
            </a:r>
            <a:r>
              <a:rPr lang="en-IE" sz="1800" dirty="0">
                <a:solidFill>
                  <a:srgbClr val="FF0000"/>
                </a:solidFill>
              </a:rPr>
              <a:t>Ní</a:t>
            </a:r>
            <a:r>
              <a:rPr lang="en-IE" sz="1800" dirty="0"/>
              <a:t> and add a </a:t>
            </a:r>
            <a:r>
              <a:rPr lang="en-IE" sz="1800" dirty="0">
                <a:solidFill>
                  <a:srgbClr val="FF0000"/>
                </a:solidFill>
              </a:rPr>
              <a:t>h</a:t>
            </a:r>
            <a:r>
              <a:rPr lang="en-IE" sz="1800" dirty="0"/>
              <a:t> after the first letter e.g. Ní </a:t>
            </a:r>
            <a:r>
              <a:rPr lang="en-IE" sz="1800" dirty="0" err="1"/>
              <a:t>g</a:t>
            </a:r>
            <a:r>
              <a:rPr lang="en-IE" sz="1800" dirty="0" err="1">
                <a:solidFill>
                  <a:srgbClr val="FF0000"/>
                </a:solidFill>
              </a:rPr>
              <a:t>h</a:t>
            </a:r>
            <a:r>
              <a:rPr lang="en-IE" sz="1800" dirty="0" err="1"/>
              <a:t>lan</a:t>
            </a:r>
            <a:r>
              <a:rPr lang="en-IE" sz="1800" dirty="0" err="1">
                <a:solidFill>
                  <a:srgbClr val="FF0000"/>
                </a:solidFill>
              </a:rPr>
              <a:t>faidh</a:t>
            </a:r>
            <a:r>
              <a:rPr lang="en-IE" sz="1800" dirty="0"/>
              <a:t> mé.</a:t>
            </a:r>
            <a:endParaRPr lang="en-I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608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Gramadach</vt:lpstr>
      <vt:lpstr>An Aimsir Fháistineach– Amárach (Future Tense - Tomorrow) 1 syllable broad verbs</vt:lpstr>
      <vt:lpstr>An Aimsir Fháistineach– Amárach (Future Tense - Tomorrow) 1 syllable broad verbs</vt:lpstr>
      <vt:lpstr>An Aimsir Fháistineach – Amárach (Future Tense - Tomorrow) 1 syllable broad verbs Cleachtadh - Practice</vt:lpstr>
      <vt:lpstr>An Aimsir Fháistineach– Amárach (Future Tense - Tomorrow) 1 syllable broad verbs</vt:lpstr>
    </vt:vector>
  </TitlesOfParts>
  <Company>PDST Technology in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Gramadach</dc:title>
  <dc:creator>Dave O’Mahony</dc:creator>
  <cp:lastModifiedBy>Mohammed Nissar</cp:lastModifiedBy>
  <cp:revision>28</cp:revision>
  <dcterms:created xsi:type="dcterms:W3CDTF">2018-09-14T11:47:15Z</dcterms:created>
  <dcterms:modified xsi:type="dcterms:W3CDTF">2020-04-18T19:11:28Z</dcterms:modified>
</cp:coreProperties>
</file>